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67" r:id="rId2"/>
    <p:sldId id="4169" r:id="rId3"/>
    <p:sldId id="4170" r:id="rId4"/>
    <p:sldId id="4171" r:id="rId5"/>
    <p:sldId id="4172" r:id="rId6"/>
    <p:sldId id="4173" r:id="rId7"/>
    <p:sldId id="4174" r:id="rId8"/>
    <p:sldId id="4175" r:id="rId9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C" initials="P" lastIdx="1" clrIdx="0">
    <p:extLst>
      <p:ext uri="{19B8F6BF-5375-455C-9EA6-DF929625EA0E}">
        <p15:presenceInfo xmlns:p15="http://schemas.microsoft.com/office/powerpoint/2012/main" userId="P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251C"/>
    <a:srgbClr val="E5F5FC"/>
    <a:srgbClr val="00A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0" autoAdjust="0"/>
    <p:restoredTop sz="92895" autoAdjust="0"/>
  </p:normalViewPr>
  <p:slideViewPr>
    <p:cSldViewPr showGuides="1">
      <p:cViewPr varScale="1">
        <p:scale>
          <a:sx n="75" d="100"/>
          <a:sy n="75" d="100"/>
        </p:scale>
        <p:origin x="1022" y="48"/>
      </p:cViewPr>
      <p:guideLst>
        <p:guide orient="horz" pos="2251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28E802-5F4E-BC1B-D8CC-C82DE81831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525CB8F8-2FBB-4CC5-2563-452F2597D23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27F885D3-D00E-F894-E468-E8DC9E0A7B22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43944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F14352-605D-362A-5BE9-6C664BCB7C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DADF6B49-C881-4CB8-D33A-6A9CD9419B9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CBC52AE6-86AC-971E-A11E-B54A49AF35AE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081561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F6F02D-B141-B7EB-9AD3-E1900299BE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A0B629E0-3552-D7D7-ABA4-DD905C7E31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A824F40A-4BFD-FA89-732D-03EFB12C2CA3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57451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D5BFAB-7C3A-B636-7BDD-B809BE515F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82FC4060-535E-42A3-4734-1BA0C86C749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CEA4973C-D381-DE64-FBA1-20A99095EEFD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476200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18E9A9-C636-EDF8-E97A-2913ECCC1D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6D94CAD9-DC4D-627E-F373-FEEAE103A2D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7DFD4CD9-8227-FA4B-C7E7-A3C7076695BA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29285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5DE622-F201-58D3-E50E-2127953B49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992AAA69-F750-4EE6-826F-B25D13AB4BC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DC68986F-8DDA-9154-B055-0B7083375513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22047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5FD826-76F2-1FD3-3B7A-1931793150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24013E2F-24AF-6D3F-3CB3-E41AD65ED92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66743665-C10F-EC51-AB17-EB2781DDA43B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4794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/>
          <p:cNvSpPr txBox="1"/>
          <p:nvPr userDrawn="1"/>
        </p:nvSpPr>
        <p:spPr>
          <a:xfrm>
            <a:off x="381000" y="38100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知识导航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典例导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典例导思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07035" y="6165215"/>
            <a:ext cx="1901825" cy="6934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TIF"/><Relationship Id="rId4" Type="http://schemas.openxmlformats.org/officeDocument/2006/relationships/image" Target="../media/image16.T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TIF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9BB9172D-CC58-160F-D4F6-882B34DA2D69}"/>
              </a:ext>
            </a:extLst>
          </p:cNvPr>
          <p:cNvSpPr txBox="1"/>
          <p:nvPr/>
        </p:nvSpPr>
        <p:spPr>
          <a:xfrm>
            <a:off x="695625" y="1196845"/>
            <a:ext cx="10800750" cy="40309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en-US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　成比例线段</a:t>
            </a:r>
          </a:p>
          <a:p>
            <a:pPr algn="ctr">
              <a:lnSpc>
                <a:spcPct val="150000"/>
              </a:lnSpc>
              <a:buNone/>
            </a:pPr>
            <a:r>
              <a:rPr lang="zh-CN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课时　成比例线段和比例的</a:t>
            </a:r>
          </a:p>
          <a:p>
            <a:pPr algn="ctr">
              <a:lnSpc>
                <a:spcPct val="150000"/>
              </a:lnSpc>
            </a:pPr>
            <a:r>
              <a:rPr lang="zh-CN" altLang="zh-CN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基本性质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613E43-D3ED-9B3F-62ED-05D674F2E1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.jpeg">
            <a:extLst>
              <a:ext uri="{FF2B5EF4-FFF2-40B4-BE49-F238E27FC236}">
                <a16:creationId xmlns:a16="http://schemas.microsoft.com/office/drawing/2014/main" id="{9A959F5E-FEF6-8A6A-72DF-053D33A765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7855" y="548800"/>
            <a:ext cx="3198747" cy="46797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4D22509E-71C8-816F-3A77-EBAF1482A7C1}"/>
                  </a:ext>
                </a:extLst>
              </p:cNvPr>
              <p:cNvSpPr txBox="1"/>
              <p:nvPr/>
            </p:nvSpPr>
            <p:spPr>
              <a:xfrm>
                <a:off x="695624" y="1268850"/>
                <a:ext cx="8640601" cy="17807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buNone/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=5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均不为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0),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则下列式子正确的是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              B.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              D.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4D22509E-71C8-816F-3A77-EBAF1482A7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4" y="1268850"/>
                <a:ext cx="8640601" cy="1780744"/>
              </a:xfrm>
              <a:prstGeom prst="rect">
                <a:avLst/>
              </a:prstGeom>
              <a:blipFill>
                <a:blip r:embed="rId4"/>
                <a:stretch>
                  <a:fillRect l="-1410" t="-4452" b="-34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文本框 5">
            <a:extLst>
              <a:ext uri="{FF2B5EF4-FFF2-40B4-BE49-F238E27FC236}">
                <a16:creationId xmlns:a16="http://schemas.microsoft.com/office/drawing/2014/main" id="{C818431C-9FA7-C114-1D05-5967D81FF248}"/>
              </a:ext>
            </a:extLst>
          </p:cNvPr>
          <p:cNvSpPr txBox="1"/>
          <p:nvPr/>
        </p:nvSpPr>
        <p:spPr>
          <a:xfrm>
            <a:off x="695624" y="3313014"/>
            <a:ext cx="8068135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下列各组线段中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是成比例线段的是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A.4</a:t>
            </a:r>
            <a:r>
              <a:rPr lang="en-US" altLang="zh-CN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cm,5</a:t>
            </a:r>
            <a:r>
              <a:rPr lang="en-US" altLang="zh-CN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cm,6</a:t>
            </a:r>
            <a:r>
              <a:rPr lang="en-US" altLang="zh-CN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cm,7</a:t>
            </a:r>
            <a:r>
              <a:rPr lang="en-US" altLang="zh-CN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	</a:t>
            </a:r>
            <a:endParaRPr lang="zh-CN" altLang="zh-CN" sz="28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B.3</a:t>
            </a:r>
            <a:r>
              <a:rPr lang="en-US" altLang="zh-CN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cm,4</a:t>
            </a:r>
            <a:r>
              <a:rPr lang="en-US" altLang="zh-CN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cm,5</a:t>
            </a:r>
            <a:r>
              <a:rPr lang="en-US" altLang="zh-CN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cm,8</a:t>
            </a:r>
            <a:r>
              <a:rPr lang="en-US" altLang="zh-CN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</a:t>
            </a:r>
            <a:endParaRPr lang="zh-CN" altLang="zh-CN" sz="28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C.3</a:t>
            </a:r>
            <a:r>
              <a:rPr lang="en-US" altLang="zh-CN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cm,5</a:t>
            </a:r>
            <a:r>
              <a:rPr lang="en-US" altLang="zh-CN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cm,9</a:t>
            </a:r>
            <a:r>
              <a:rPr lang="en-US" altLang="zh-CN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cm,15</a:t>
            </a:r>
            <a:r>
              <a:rPr lang="en-US" altLang="zh-CN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	</a:t>
            </a:r>
            <a:endParaRPr lang="zh-CN" altLang="zh-CN" sz="28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D.1</a:t>
            </a:r>
            <a:r>
              <a:rPr lang="en-US" altLang="zh-CN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cm,3</a:t>
            </a:r>
            <a:r>
              <a:rPr lang="en-US" altLang="zh-CN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cm,4</a:t>
            </a:r>
            <a:r>
              <a:rPr lang="en-US" altLang="zh-CN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cm,8</a:t>
            </a:r>
            <a:r>
              <a:rPr lang="en-US" altLang="zh-CN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</a:t>
            </a:r>
            <a:endParaRPr lang="zh-CN" altLang="zh-CN" sz="28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F3410FB1-6EE5-1228-3B35-66128A7D4A18}"/>
              </a:ext>
            </a:extLst>
          </p:cNvPr>
          <p:cNvSpPr txBox="1"/>
          <p:nvPr/>
        </p:nvSpPr>
        <p:spPr>
          <a:xfrm>
            <a:off x="7896125" y="1301755"/>
            <a:ext cx="4609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2733666E-3198-49ED-F51F-802E4AC277BD}"/>
              </a:ext>
            </a:extLst>
          </p:cNvPr>
          <p:cNvSpPr txBox="1"/>
          <p:nvPr/>
        </p:nvSpPr>
        <p:spPr>
          <a:xfrm>
            <a:off x="6744045" y="3318092"/>
            <a:ext cx="64804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5779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90F314-BECE-0204-EA05-CDCD583DFD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335EA8DC-579D-6FB6-05AA-78BCB3897A3C}"/>
                  </a:ext>
                </a:extLst>
              </p:cNvPr>
              <p:cNvSpPr txBox="1"/>
              <p:nvPr/>
            </p:nvSpPr>
            <p:spPr>
              <a:xfrm>
                <a:off x="983645" y="437175"/>
                <a:ext cx="8189745" cy="180838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30000"/>
                  </a:lnSpc>
                  <a:buNone/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等边三角形的一边与这边上的高的比是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30000"/>
                  </a:lnSpc>
                  <a:buNone/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e>
                    </m:rad>
                  </m:oMath>
                </a14:m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	                         B.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e>
                    </m:rad>
                  </m:oMath>
                </a14:m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	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30000"/>
                  </a:lnSpc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C.1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e>
                    </m:rad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             D.2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e>
                    </m:rad>
                  </m:oMath>
                </a14:m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335EA8DC-579D-6FB6-05AA-78BCB3897A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645" y="437175"/>
                <a:ext cx="8189745" cy="1808380"/>
              </a:xfrm>
              <a:prstGeom prst="rect">
                <a:avLst/>
              </a:prstGeom>
              <a:blipFill>
                <a:blip r:embed="rId3"/>
                <a:stretch>
                  <a:fillRect l="-1488" t="-1014" b="-87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FC9D05F4-44A9-327E-515D-425BD9905DAD}"/>
                  </a:ext>
                </a:extLst>
              </p:cNvPr>
              <p:cNvSpPr txBox="1"/>
              <p:nvPr/>
            </p:nvSpPr>
            <p:spPr>
              <a:xfrm>
                <a:off x="983645" y="2348925"/>
                <a:ext cx="10008695" cy="34988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30000"/>
                  </a:lnSpc>
                  <a:buNone/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28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8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是成比例线段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其中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=1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cm,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=2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cm,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=3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cm,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则线段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zh-CN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cm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30000"/>
                  </a:lnSpc>
                  <a:buNone/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某市两旅游景区之间的距离为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105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km,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在一张比例尺为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000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000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的交通旅游地图上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它们之间的距离为</a:t>
                </a:r>
                <a:r>
                  <a:rPr lang="zh-CN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</a:t>
                </a:r>
                <a:r>
                  <a:rPr lang="zh-CN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cm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30000"/>
                  </a:lnSpc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已知三个数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1,2,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e>
                    </m:rad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请你再添上一个数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使它们能构成一个比例式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则这个数是</a:t>
                </a:r>
                <a:r>
                  <a:rPr lang="zh-CN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                      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只填一个即可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FC9D05F4-44A9-327E-515D-425BD9905D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645" y="2348925"/>
                <a:ext cx="10008695" cy="3498843"/>
              </a:xfrm>
              <a:prstGeom prst="rect">
                <a:avLst/>
              </a:prstGeom>
              <a:blipFill>
                <a:blip r:embed="rId4"/>
                <a:stretch>
                  <a:fillRect l="-1218" t="-348" r="-1279" b="-27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文本框 8">
            <a:extLst>
              <a:ext uri="{FF2B5EF4-FFF2-40B4-BE49-F238E27FC236}">
                <a16:creationId xmlns:a16="http://schemas.microsoft.com/office/drawing/2014/main" id="{62FA160F-2399-4598-600E-A8051DABF55E}"/>
              </a:ext>
            </a:extLst>
          </p:cNvPr>
          <p:cNvSpPr txBox="1"/>
          <p:nvPr/>
        </p:nvSpPr>
        <p:spPr>
          <a:xfrm>
            <a:off x="7694374" y="540545"/>
            <a:ext cx="77779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6CB11CC3-CA50-CF76-E4F4-98F1566DA29C}"/>
              </a:ext>
            </a:extLst>
          </p:cNvPr>
          <p:cNvSpPr txBox="1"/>
          <p:nvPr/>
        </p:nvSpPr>
        <p:spPr>
          <a:xfrm>
            <a:off x="1596569" y="2996970"/>
            <a:ext cx="39514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D999F69F-67AB-9548-15B2-E0C4132E799B}"/>
              </a:ext>
            </a:extLst>
          </p:cNvPr>
          <p:cNvSpPr txBox="1"/>
          <p:nvPr/>
        </p:nvSpPr>
        <p:spPr>
          <a:xfrm>
            <a:off x="7536100" y="4098346"/>
            <a:ext cx="9360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kumimoji="0" lang="en-US" altLang="zh-CN" sz="2800" b="1" i="1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kumimoji="0" lang="en-US" altLang="zh-CN" sz="2800" b="1" i="1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315BD0EB-230A-D2B8-0F65-1BA95EBC4060}"/>
                  </a:ext>
                </a:extLst>
              </p:cNvPr>
              <p:cNvSpPr txBox="1"/>
              <p:nvPr/>
            </p:nvSpPr>
            <p:spPr>
              <a:xfrm>
                <a:off x="4022120" y="5216676"/>
                <a:ext cx="3009945" cy="5681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kumimoji="0" lang="en-US" altLang="zh-CN" sz="2800" b="1" i="0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0" lang="zh-CN" altLang="zh-CN" sz="2800" b="1" i="1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kumimoji="0" lang="en-US" altLang="zh-CN" sz="2800" b="1" i="1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e>
                    </m:rad>
                  </m:oMath>
                </a14:m>
                <a:r>
                  <a:rPr kumimoji="0" lang="en-US" altLang="zh-CN" sz="2800" b="1" i="0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kumimoji="0" lang="zh-CN" altLang="zh-CN" sz="2800" b="1" i="0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答案不唯一</a:t>
                </a:r>
                <a:r>
                  <a:rPr kumimoji="0" lang="en-US" altLang="zh-CN" sz="2800" b="1" i="0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kumimoji="0" lang="zh-CN" altLang="zh-CN" sz="2800" b="1" i="0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zh-CN" altLang="en-US" dirty="0">
                  <a:solidFill>
                    <a:srgbClr val="DB251C"/>
                  </a:solidFill>
                </a:endParaRPr>
              </a:p>
            </p:txBody>
          </p:sp>
        </mc:Choice>
        <mc:Fallback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315BD0EB-230A-D2B8-0F65-1BA95EBC40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2120" y="5216676"/>
                <a:ext cx="3009945" cy="568169"/>
              </a:xfrm>
              <a:prstGeom prst="rect">
                <a:avLst/>
              </a:prstGeom>
              <a:blipFill>
                <a:blip r:embed="rId5"/>
                <a:stretch>
                  <a:fillRect l="-4251" t="-9677" b="-279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48887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3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470EE4-73BF-509D-9304-253F4854BC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95F5260A-C9D2-AD42-D0BC-DF68C3628415}"/>
                  </a:ext>
                </a:extLst>
              </p:cNvPr>
              <p:cNvSpPr txBox="1"/>
              <p:nvPr/>
            </p:nvSpPr>
            <p:spPr>
              <a:xfrm>
                <a:off x="623620" y="542216"/>
                <a:ext cx="8640600" cy="720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buNone/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(1)(2025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·重庆一中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求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den>
                    </m:f>
                  </m:oMath>
                </a14:m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95F5260A-C9D2-AD42-D0BC-DF68C36284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542216"/>
                <a:ext cx="8640600" cy="720775"/>
              </a:xfrm>
              <a:prstGeom prst="rect">
                <a:avLst/>
              </a:prstGeom>
              <a:blipFill>
                <a:blip r:embed="rId3"/>
                <a:stretch>
                  <a:fillRect l="-1410" t="-4237" b="-42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AA1D8507-6462-9695-48DB-3A0C356A78A1}"/>
                  </a:ext>
                </a:extLst>
              </p:cNvPr>
              <p:cNvSpPr txBox="1"/>
              <p:nvPr/>
            </p:nvSpPr>
            <p:spPr>
              <a:xfrm>
                <a:off x="911639" y="1322314"/>
                <a:ext cx="6408445" cy="72128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ju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zh-CN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kumimoji="0" lang="zh-CN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设</a:t>
                </a:r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x=k</a:t>
                </a: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kumimoji="0" lang="zh-CN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y=</a:t>
                </a: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≠0),</a:t>
                </a:r>
                <a:r>
                  <a:rPr kumimoji="0" lang="zh-CN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zh-CN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den>
                    </m:f>
                  </m:oMath>
                </a14:m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zh-CN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𝒌</m:t>
                        </m:r>
                      </m:num>
                      <m:den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𝒌</m:t>
                        </m:r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𝒌</m:t>
                        </m:r>
                      </m:den>
                    </m:f>
                  </m:oMath>
                </a14:m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zh-CN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AA1D8507-6462-9695-48DB-3A0C356A78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639" y="1322314"/>
                <a:ext cx="6408445" cy="721288"/>
              </a:xfrm>
              <a:prstGeom prst="rect">
                <a:avLst/>
              </a:prstGeom>
              <a:blipFill>
                <a:blip r:embed="rId4"/>
                <a:stretch>
                  <a:fillRect l="-1998" t="-3390" b="-508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5ABA5979-78C4-000F-0013-0AAE9023FDF2}"/>
                  </a:ext>
                </a:extLst>
              </p:cNvPr>
              <p:cNvSpPr txBox="1"/>
              <p:nvPr/>
            </p:nvSpPr>
            <p:spPr>
              <a:xfrm>
                <a:off x="911639" y="2043602"/>
                <a:ext cx="7560526" cy="72115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ju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kumimoji="0" lang="zh-CN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zh-CN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=2,</a:t>
                </a:r>
                <a:r>
                  <a:rPr kumimoji="0" lang="zh-CN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求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zh-CN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kumimoji="0" lang="zh-CN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的值</a:t>
                </a: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kumimoji="0" lang="zh-CN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5ABA5979-78C4-000F-0013-0AAE9023FD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639" y="2043602"/>
                <a:ext cx="7560526" cy="721159"/>
              </a:xfrm>
              <a:prstGeom prst="rect">
                <a:avLst/>
              </a:prstGeom>
              <a:blipFill>
                <a:blip r:embed="rId5"/>
                <a:stretch>
                  <a:fillRect l="-1694" b="-840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4210C4BE-432B-B8CA-729E-1AABB912B51F}"/>
                  </a:ext>
                </a:extLst>
              </p:cNvPr>
              <p:cNvSpPr txBox="1"/>
              <p:nvPr/>
            </p:nvSpPr>
            <p:spPr>
              <a:xfrm>
                <a:off x="930224" y="2824213"/>
                <a:ext cx="6106160" cy="72115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ju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zh-CN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zh-CN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2,</a:t>
                </a:r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∴a=</a:t>
                </a: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zh-CN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zh-CN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zh-CN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kumimoji="0" lang="en-US" altLang="zh-CN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kumimoji="0" lang="zh-CN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DB251C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4210C4BE-432B-B8CA-729E-1AABB912B5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0224" y="2824213"/>
                <a:ext cx="6106160" cy="721159"/>
              </a:xfrm>
              <a:prstGeom prst="rect">
                <a:avLst/>
              </a:prstGeom>
              <a:blipFill>
                <a:blip r:embed="rId6"/>
                <a:stretch>
                  <a:fillRect l="-2098" b="-840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04BE36EF-282B-C2F8-5687-2B135DB261A5}"/>
                  </a:ext>
                </a:extLst>
              </p:cNvPr>
              <p:cNvSpPr txBox="1"/>
              <p:nvPr/>
            </p:nvSpPr>
            <p:spPr>
              <a:xfrm>
                <a:off x="930224" y="3717020"/>
                <a:ext cx="6106160" cy="7146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indent="0" algn="just" rtl="0" eaLnBrk="1" fontAlgn="auto" latinLnBrk="0" hangingPunct="1">
                  <a:buNone/>
                </a:pPr>
                <a:r>
                  <a:rPr lang="en-US" altLang="zh-CN" sz="2800" b="1" kern="1200" spc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(3)</a:t>
                </a:r>
                <a:r>
                  <a:rPr lang="zh-CN" altLang="zh-CN" sz="2800" b="1" kern="1200" spc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</a:t>
                </a:r>
                <a:r>
                  <a:rPr lang="en-US" altLang="zh-CN" sz="2800" b="1" kern="1200" spc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2800" b="1" kern="1200" spc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∶</a:t>
                </a:r>
                <a:r>
                  <a:rPr lang="en-US" altLang="zh-CN" sz="2800" b="1" kern="1200" spc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y=2</a:t>
                </a:r>
                <a:r>
                  <a:rPr lang="zh-CN" altLang="zh-CN" sz="2800" b="1" kern="1200" spc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∶</a:t>
                </a:r>
                <a:r>
                  <a:rPr lang="en-US" altLang="zh-CN" sz="2800" b="1" kern="1200" spc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5,x</a:t>
                </a:r>
                <a:r>
                  <a:rPr lang="zh-CN" altLang="zh-CN" sz="2800" b="1" kern="1200" spc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∶</a:t>
                </a:r>
                <a:r>
                  <a:rPr lang="en-US" altLang="zh-CN" sz="2800" b="1" kern="1200" spc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z=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kern="1200" spc="0" baseline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0" kern="1200" spc="0" baseline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0" kern="1200" spc="0" baseline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zh-CN" altLang="zh-CN" sz="2800" b="1" kern="1200" spc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∶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kern="1200" spc="0" baseline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0" kern="1200" spc="0" baseline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0" kern="1200" spc="0" baseline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800" b="1" kern="1200" spc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kern="1200" spc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求</a:t>
                </a:r>
                <a:r>
                  <a:rPr lang="en-US" altLang="zh-CN" sz="2800" b="1" kern="1200" spc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2800" b="1" kern="1200" spc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∶</a:t>
                </a:r>
                <a:r>
                  <a:rPr lang="en-US" altLang="zh-CN" sz="2800" b="1" kern="1200" spc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sz="2800" b="1" kern="1200" spc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∶</a:t>
                </a:r>
                <a:r>
                  <a:rPr lang="en-US" altLang="zh-CN" sz="2800" b="1" kern="1200" spc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z.</a:t>
                </a:r>
                <a:endParaRPr lang="zh-CN" altLang="zh-CN" dirty="0">
                  <a:effectLst/>
                </a:endParaRPr>
              </a:p>
            </p:txBody>
          </p:sp>
        </mc:Choice>
        <mc:Fallback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04BE36EF-282B-C2F8-5687-2B135DB261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0224" y="3717020"/>
                <a:ext cx="6106160" cy="714683"/>
              </a:xfrm>
              <a:prstGeom prst="rect">
                <a:avLst/>
              </a:prstGeom>
              <a:blipFill>
                <a:blip r:embed="rId7"/>
                <a:stretch>
                  <a:fillRect l="-2098" b="-94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id="{7D2D2C8A-EC9F-5DCD-352D-D9D90C68F34C}"/>
                  </a:ext>
                </a:extLst>
              </p:cNvPr>
              <p:cNvSpPr txBox="1"/>
              <p:nvPr/>
            </p:nvSpPr>
            <p:spPr>
              <a:xfrm>
                <a:off x="911639" y="4509075"/>
                <a:ext cx="6106160" cy="11455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ju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zh-CN" altLang="zh-CN" sz="2800" b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kumimoji="0" lang="en-US" altLang="zh-CN" sz="2800" b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:∵x</a:t>
                </a:r>
                <a:r>
                  <a:rPr kumimoji="0" lang="zh-CN" altLang="zh-CN" sz="2800" b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∶</a:t>
                </a:r>
                <a:r>
                  <a:rPr kumimoji="0" lang="en-US" altLang="zh-CN" sz="2800" b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y=2</a:t>
                </a:r>
                <a:r>
                  <a:rPr kumimoji="0" lang="zh-CN" altLang="zh-CN" sz="2800" b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∶</a:t>
                </a:r>
                <a:r>
                  <a:rPr kumimoji="0" lang="en-US" altLang="zh-CN" sz="2800" b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5,x</a:t>
                </a:r>
                <a:r>
                  <a:rPr kumimoji="0" lang="zh-CN" altLang="zh-CN" sz="2800" b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∶</a:t>
                </a:r>
                <a:r>
                  <a:rPr kumimoji="0" lang="en-US" altLang="zh-CN" sz="2800" b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z=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zh-CN" altLang="zh-CN" sz="2800" b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altLang="zh-CN" sz="2800" b="1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kumimoji="0" lang="en-US" altLang="zh-CN" sz="2800" b="1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kumimoji="0" lang="zh-CN" altLang="zh-CN" sz="2800" b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∶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zh-CN" altLang="zh-CN" sz="2800" b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altLang="zh-CN" sz="2800" b="1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kumimoji="0" lang="en-US" altLang="zh-CN" sz="2800" b="1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kumimoji="0" lang="en-US" altLang="zh-CN" sz="2800" b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=3</a:t>
                </a:r>
                <a:r>
                  <a:rPr kumimoji="0" lang="zh-CN" altLang="zh-CN" sz="2800" b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∶</a:t>
                </a:r>
                <a:r>
                  <a:rPr kumimoji="0" lang="en-US" altLang="zh-CN" sz="2800" b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4,</a:t>
                </a:r>
                <a:endParaRPr kumimoji="0" lang="zh-CN" altLang="zh-CN" sz="1800" b="0" u="none" strike="noStrike" kern="1200" cap="none" spc="0" normalizeH="0" baseline="0" noProof="0" dirty="0">
                  <a:ln>
                    <a:noFill/>
                  </a:ln>
                  <a:solidFill>
                    <a:srgbClr val="DB251C"/>
                  </a:solidFill>
                  <a:effectLst/>
                  <a:uLnTx/>
                  <a:uFillTx/>
                </a:endParaRPr>
              </a:p>
              <a:p>
                <a:pPr marL="0" marR="0" lvl="0" indent="0" algn="ju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zh-CN" sz="2800" b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∴x</a:t>
                </a:r>
                <a:r>
                  <a:rPr kumimoji="0" lang="zh-CN" altLang="zh-CN" sz="2800" b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∶</a:t>
                </a:r>
                <a:r>
                  <a:rPr kumimoji="0" lang="en-US" altLang="zh-CN" sz="2800" b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y=6</a:t>
                </a:r>
                <a:r>
                  <a:rPr kumimoji="0" lang="zh-CN" altLang="zh-CN" sz="2800" b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∶</a:t>
                </a:r>
                <a:r>
                  <a:rPr kumimoji="0" lang="en-US" altLang="zh-CN" sz="2800" b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15,x</a:t>
                </a:r>
                <a:r>
                  <a:rPr kumimoji="0" lang="zh-CN" altLang="zh-CN" sz="2800" b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∶</a:t>
                </a:r>
                <a:r>
                  <a:rPr kumimoji="0" lang="en-US" altLang="zh-CN" sz="2800" b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z=6</a:t>
                </a:r>
                <a:r>
                  <a:rPr kumimoji="0" lang="zh-CN" altLang="zh-CN" sz="2800" b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∶</a:t>
                </a:r>
                <a:r>
                  <a:rPr kumimoji="0" lang="en-US" altLang="zh-CN" sz="2800" b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8,∴x</a:t>
                </a:r>
                <a:r>
                  <a:rPr kumimoji="0" lang="zh-CN" altLang="zh-CN" sz="2800" b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∶</a:t>
                </a:r>
                <a:r>
                  <a:rPr kumimoji="0" lang="en-US" altLang="zh-CN" sz="2800" b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kumimoji="0" lang="zh-CN" altLang="zh-CN" sz="2800" b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∶</a:t>
                </a:r>
                <a:r>
                  <a:rPr kumimoji="0" lang="en-US" altLang="zh-CN" sz="2800" b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z=6</a:t>
                </a:r>
                <a:r>
                  <a:rPr kumimoji="0" lang="zh-CN" altLang="zh-CN" sz="2800" b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∶</a:t>
                </a:r>
                <a:r>
                  <a:rPr kumimoji="0" lang="en-US" altLang="zh-CN" sz="2800" b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15</a:t>
                </a:r>
                <a:r>
                  <a:rPr kumimoji="0" lang="zh-CN" altLang="zh-CN" sz="2800" b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∶</a:t>
                </a:r>
                <a:r>
                  <a:rPr kumimoji="0" lang="en-US" altLang="zh-CN" sz="2800" b="1" u="none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8.</a:t>
                </a:r>
                <a:endParaRPr kumimoji="0" lang="zh-CN" altLang="zh-CN" sz="1800" b="0" u="none" strike="noStrike" kern="1200" cap="none" spc="0" normalizeH="0" baseline="0" noProof="0" dirty="0">
                  <a:ln>
                    <a:noFill/>
                  </a:ln>
                  <a:solidFill>
                    <a:srgbClr val="DB251C"/>
                  </a:solidFill>
                  <a:effectLst/>
                  <a:uLnTx/>
                  <a:uFillTx/>
                </a:endParaRPr>
              </a:p>
            </p:txBody>
          </p:sp>
        </mc:Choice>
        <mc:Fallback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id="{7D2D2C8A-EC9F-5DCD-352D-D9D90C68F3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639" y="4509075"/>
                <a:ext cx="6106160" cy="1145570"/>
              </a:xfrm>
              <a:prstGeom prst="rect">
                <a:avLst/>
              </a:prstGeom>
              <a:blipFill>
                <a:blip r:embed="rId8"/>
                <a:stretch>
                  <a:fillRect l="-2098" b="-1329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22034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0519C1-7F0C-CF53-AFB1-2ED1EF54A6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009B60F5-8761-30F1-BB94-5C8CBA90F39D}"/>
                  </a:ext>
                </a:extLst>
              </p:cNvPr>
              <p:cNvSpPr txBox="1"/>
              <p:nvPr/>
            </p:nvSpPr>
            <p:spPr>
              <a:xfrm>
                <a:off x="551614" y="3160972"/>
                <a:ext cx="6480451" cy="17667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buNone/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𝑩𝑴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𝑨𝑩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②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𝑨𝑴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𝑨𝑪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𝑨𝑫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𝑩𝑪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④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𝑩𝑴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𝑪𝑴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其中正确的有</a:t>
                </a:r>
                <a:r>
                  <a:rPr lang="zh-CN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 </a:t>
                </a:r>
                <a:r>
                  <a:rPr lang="zh-CN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填序号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009B60F5-8761-30F1-BB94-5C8CBA90F3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614" y="3160972"/>
                <a:ext cx="6480451" cy="1766766"/>
              </a:xfrm>
              <a:prstGeom prst="rect">
                <a:avLst/>
              </a:prstGeom>
              <a:blipFill>
                <a:blip r:embed="rId3"/>
                <a:stretch>
                  <a:fillRect l="-1880" r="-658" b="-93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image2.jpeg">
            <a:extLst>
              <a:ext uri="{FF2B5EF4-FFF2-40B4-BE49-F238E27FC236}">
                <a16:creationId xmlns:a16="http://schemas.microsoft.com/office/drawing/2014/main" id="{AF4594B2-2D67-DB59-4376-FB68D447E3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3870" y="548800"/>
            <a:ext cx="2952205" cy="431906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B8B7F0F3-D4F3-D9FC-6983-CFB415B3017E}"/>
              </a:ext>
            </a:extLst>
          </p:cNvPr>
          <p:cNvSpPr txBox="1"/>
          <p:nvPr/>
        </p:nvSpPr>
        <p:spPr>
          <a:xfrm>
            <a:off x="551614" y="1072048"/>
            <a:ext cx="799255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=3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=14,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的值是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A.4	            B.2	            C.6	            D.14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DFC01E53-55B6-4B31-2593-3B7AFA7E9FF0}"/>
              </a:ext>
            </a:extLst>
          </p:cNvPr>
          <p:cNvSpPr txBox="1"/>
          <p:nvPr/>
        </p:nvSpPr>
        <p:spPr>
          <a:xfrm>
            <a:off x="551614" y="2095305"/>
            <a:ext cx="1101676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在梯形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∥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=6,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是梯形的高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,∠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=60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则下列结论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image3.jpeg">
            <a:extLst>
              <a:ext uri="{FF2B5EF4-FFF2-40B4-BE49-F238E27FC236}">
                <a16:creationId xmlns:a16="http://schemas.microsoft.com/office/drawing/2014/main" id="{F9C1E609-D5BF-677D-0B5B-03C9B70D8B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05819" y="2975881"/>
            <a:ext cx="3024210" cy="164956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D7BFF84E-E0C2-9AE3-754B-B85B7C250549}"/>
                  </a:ext>
                </a:extLst>
              </p:cNvPr>
              <p:cNvSpPr txBox="1"/>
              <p:nvPr/>
            </p:nvSpPr>
            <p:spPr>
              <a:xfrm>
                <a:off x="551614" y="5149847"/>
                <a:ext cx="9778415" cy="720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-4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=0(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≠0,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≠0),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den>
                    </m:f>
                  </m:oMath>
                </a14:m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等于</a:t>
                </a:r>
                <a:r>
                  <a:rPr lang="en-US" altLang="zh-CN" sz="2800" b="1" i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          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D7BFF84E-E0C2-9AE3-754B-B85B7C2505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614" y="5149847"/>
                <a:ext cx="9778415" cy="720775"/>
              </a:xfrm>
              <a:prstGeom prst="rect">
                <a:avLst/>
              </a:prstGeom>
              <a:blipFill>
                <a:blip r:embed="rId6"/>
                <a:stretch>
                  <a:fillRect l="-1246" t="-5932" b="-25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文本框 12">
            <a:extLst>
              <a:ext uri="{FF2B5EF4-FFF2-40B4-BE49-F238E27FC236}">
                <a16:creationId xmlns:a16="http://schemas.microsoft.com/office/drawing/2014/main" id="{AC820543-7659-4AFE-3E32-4F9B2B679CD5}"/>
              </a:ext>
            </a:extLst>
          </p:cNvPr>
          <p:cNvSpPr txBox="1"/>
          <p:nvPr/>
        </p:nvSpPr>
        <p:spPr>
          <a:xfrm>
            <a:off x="6528030" y="1083420"/>
            <a:ext cx="36002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B1331CBA-76F8-6C2D-2025-7C11FA3F558E}"/>
              </a:ext>
            </a:extLst>
          </p:cNvPr>
          <p:cNvSpPr txBox="1"/>
          <p:nvPr/>
        </p:nvSpPr>
        <p:spPr>
          <a:xfrm>
            <a:off x="3143795" y="4363840"/>
            <a:ext cx="180012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①②③④</a:t>
            </a:r>
            <a:endParaRPr lang="zh-CN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0387928A-470D-D2D5-871F-2651A370299A}"/>
                  </a:ext>
                </a:extLst>
              </p:cNvPr>
              <p:cNvSpPr txBox="1"/>
              <p:nvPr/>
            </p:nvSpPr>
            <p:spPr>
              <a:xfrm>
                <a:off x="6312015" y="4927738"/>
                <a:ext cx="432030" cy="7118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kumimoji="0" lang="zh-CN" altLang="zh-CN" sz="2800" b="1" i="1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altLang="zh-CN" sz="2800" b="1" i="1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kumimoji="0" lang="en-US" altLang="zh-CN" sz="2800" b="1" i="1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𝟕</m:t>
                        </m:r>
                      </m:den>
                    </m:f>
                  </m:oMath>
                </a14:m>
                <a:r>
                  <a:rPr kumimoji="0" lang="zh-CN" altLang="zh-CN" sz="2800" b="1" i="0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zh-CN" altLang="en-US" dirty="0">
                  <a:solidFill>
                    <a:srgbClr val="DB251C"/>
                  </a:solidFill>
                </a:endParaRPr>
              </a:p>
            </p:txBody>
          </p:sp>
        </mc:Choice>
        <mc:Fallback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0387928A-470D-D2D5-871F-2651A37029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2015" y="4927738"/>
                <a:ext cx="432030" cy="71186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18799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50E62D-E0A9-F1AB-70EA-86BF50C1E2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6B1B5465-E7BF-99FD-9AAF-D339199465F6}"/>
                  </a:ext>
                </a:extLst>
              </p:cNvPr>
              <p:cNvSpPr txBox="1"/>
              <p:nvPr/>
            </p:nvSpPr>
            <p:spPr>
              <a:xfrm>
                <a:off x="623620" y="404790"/>
                <a:ext cx="10728745" cy="94647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11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如图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𝑨𝑩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𝑨𝑪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𝑩𝑫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𝑪𝑫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=6,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=4,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=5,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求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CD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BD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的长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6B1B5465-E7BF-99FD-9AAF-D339199465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404790"/>
                <a:ext cx="10728745" cy="946478"/>
              </a:xfrm>
              <a:prstGeom prst="rect">
                <a:avLst/>
              </a:prstGeom>
              <a:blipFill>
                <a:blip r:embed="rId3"/>
                <a:stretch>
                  <a:fillRect l="-1136" b="-64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32D403DF-D758-FBA2-4CF3-712622331F10}"/>
                  </a:ext>
                </a:extLst>
              </p:cNvPr>
              <p:cNvSpPr txBox="1"/>
              <p:nvPr/>
            </p:nvSpPr>
            <p:spPr>
              <a:xfrm>
                <a:off x="596680" y="1556870"/>
                <a:ext cx="5211300" cy="318362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𝑨𝑩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𝑨𝑪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𝑩𝑫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𝑪𝑫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𝑨𝑩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𝑨𝑪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𝑩𝑪</m:t>
                        </m:r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𝑪𝑫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𝑪𝑫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∵AB=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𝟔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𝑪𝑫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𝑪𝑫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CD=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∴BD=BC-CD=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32D403DF-D758-FBA2-4CF3-712622331F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680" y="1556870"/>
                <a:ext cx="5211300" cy="3183628"/>
              </a:xfrm>
              <a:prstGeom prst="rect">
                <a:avLst/>
              </a:prstGeom>
              <a:blipFill>
                <a:blip r:embed="rId4"/>
                <a:stretch>
                  <a:fillRect l="-2456" b="-439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age4.jpeg">
            <a:extLst>
              <a:ext uri="{FF2B5EF4-FFF2-40B4-BE49-F238E27FC236}">
                <a16:creationId xmlns:a16="http://schemas.microsoft.com/office/drawing/2014/main" id="{98C8D750-AAF6-DAC8-883A-CC014FE39F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92090" y="2132910"/>
            <a:ext cx="2664185" cy="2330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676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49F3D9-C751-AFF0-5CF4-D0A51A8DF8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5.jpeg">
            <a:extLst>
              <a:ext uri="{FF2B5EF4-FFF2-40B4-BE49-F238E27FC236}">
                <a16:creationId xmlns:a16="http://schemas.microsoft.com/office/drawing/2014/main" id="{0FC6F349-9D14-E739-3E10-5F176A367F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5850" y="548800"/>
            <a:ext cx="3666722" cy="46797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9ECC2E6E-29FB-9405-0D2E-D2CF8A10C6C9}"/>
                  </a:ext>
                </a:extLst>
              </p:cNvPr>
              <p:cNvSpPr txBox="1"/>
              <p:nvPr/>
            </p:nvSpPr>
            <p:spPr>
              <a:xfrm>
                <a:off x="551615" y="1014740"/>
                <a:ext cx="10872755" cy="262854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buNone/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已知线段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=10,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点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是直线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上一点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点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为线段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的中点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𝑩𝑪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𝑨𝑪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𝒏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800" b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满足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e>
                    </m:d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+5(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+2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-7)</a:t>
                </a:r>
                <a:r>
                  <a:rPr lang="en-US" altLang="zh-CN" sz="2800" b="1" baseline="30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=0,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则线段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BD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的长为</a:t>
                </a:r>
                <a:r>
                  <a:rPr lang="zh-CN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13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△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=12,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点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上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点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上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AE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=6,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EC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=4,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𝑨𝑫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𝑫𝑩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𝑨𝑬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𝑬𝑪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.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求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的长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9ECC2E6E-29FB-9405-0D2E-D2CF8A10C6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615" y="1014740"/>
                <a:ext cx="10872755" cy="2628540"/>
              </a:xfrm>
              <a:prstGeom prst="rect">
                <a:avLst/>
              </a:prstGeom>
              <a:blipFill>
                <a:blip r:embed="rId4"/>
                <a:stretch>
                  <a:fillRect l="-1121" r="-1121" b="-55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1D322264-E887-69B4-6A26-625C530D02D3}"/>
                  </a:ext>
                </a:extLst>
              </p:cNvPr>
              <p:cNvSpPr txBox="1"/>
              <p:nvPr/>
            </p:nvSpPr>
            <p:spPr>
              <a:xfrm>
                <a:off x="623620" y="3665635"/>
                <a:ext cx="5616390" cy="200619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:(1)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∵AE=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EC=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𝑨𝑫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𝑫𝑩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𝑨𝑬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𝑬𝑪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设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DB=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AD+DB=AB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∴AD=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1D322264-E887-69B4-6A26-625C530D02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3665635"/>
                <a:ext cx="5616390" cy="2006190"/>
              </a:xfrm>
              <a:prstGeom prst="rect">
                <a:avLst/>
              </a:prstGeom>
              <a:blipFill>
                <a:blip r:embed="rId5"/>
                <a:stretch>
                  <a:fillRect l="-2169" b="-790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文本框 7">
            <a:extLst>
              <a:ext uri="{FF2B5EF4-FFF2-40B4-BE49-F238E27FC236}">
                <a16:creationId xmlns:a16="http://schemas.microsoft.com/office/drawing/2014/main" id="{F9A2DF11-4199-332B-12F0-7737A98C036D}"/>
              </a:ext>
            </a:extLst>
          </p:cNvPr>
          <p:cNvSpPr txBox="1"/>
          <p:nvPr/>
        </p:nvSpPr>
        <p:spPr>
          <a:xfrm>
            <a:off x="8760185" y="1628875"/>
            <a:ext cx="118095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kumimoji="0" lang="zh-CN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kumimoji="0" lang="zh-CN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85881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BE6175-94DA-57FF-9D02-E00679ECF6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47D5A509-BB29-CD1F-66B4-A797D9732F55}"/>
                  </a:ext>
                </a:extLst>
              </p:cNvPr>
              <p:cNvSpPr txBox="1"/>
              <p:nvPr/>
            </p:nvSpPr>
            <p:spPr>
              <a:xfrm>
                <a:off x="767630" y="620805"/>
                <a:ext cx="6106160" cy="94808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请问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𝑫𝑩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𝑨𝑩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𝑬𝑪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𝑨𝑪</m:t>
                        </m:r>
                      </m:den>
                    </m:f>
                  </m:oMath>
                </a14:m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成立吗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?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请说明理由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47D5A509-BB29-CD1F-66B4-A797D9732F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30" y="620805"/>
                <a:ext cx="6106160" cy="948080"/>
              </a:xfrm>
              <a:prstGeom prst="rect">
                <a:avLst/>
              </a:prstGeom>
              <a:blipFill>
                <a:blip r:embed="rId3"/>
                <a:stretch>
                  <a:fillRect l="-2096" b="-709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A8D8A415-E32A-1004-B346-8EAC4BA6DE3A}"/>
                  </a:ext>
                </a:extLst>
              </p:cNvPr>
              <p:cNvSpPr txBox="1"/>
              <p:nvPr/>
            </p:nvSpPr>
            <p:spPr>
              <a:xfrm>
                <a:off x="767630" y="1700880"/>
                <a:ext cx="5400375" cy="317426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buNone/>
                </a:pP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成立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理由如下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可得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DB=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𝑫𝑩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𝑨𝑩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𝟖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𝟏𝟐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∵AC=AE+EC=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𝑬𝑪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𝑨𝑪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𝑫𝑩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𝑨𝑩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𝑬𝑪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𝑨𝑪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 sz="2800" b="1" dirty="0">
                  <a:solidFill>
                    <a:srgbClr val="DB251C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A8D8A415-E32A-1004-B346-8EAC4BA6DE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630" y="1700880"/>
                <a:ext cx="5400375" cy="3174267"/>
              </a:xfrm>
              <a:prstGeom prst="rect">
                <a:avLst/>
              </a:prstGeom>
              <a:blipFill>
                <a:blip r:embed="rId4"/>
                <a:stretch>
                  <a:fillRect l="-2370" b="-13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14400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1941</TotalTime>
  <Words>874</Words>
  <Application>Microsoft Office PowerPoint</Application>
  <PresentationFormat>宽屏</PresentationFormat>
  <Paragraphs>58</Paragraphs>
  <Slides>8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黑体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lastModifiedBy>PC</cp:lastModifiedBy>
  <cp:revision>184</cp:revision>
  <dcterms:created xsi:type="dcterms:W3CDTF">2024-04-24T12:16:00Z</dcterms:created>
  <dcterms:modified xsi:type="dcterms:W3CDTF">2025-03-29T09:36:38Z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2052-12.1.0.19770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